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78" r:id="rId4"/>
    <p:sldId id="279" r:id="rId5"/>
    <p:sldId id="276" r:id="rId6"/>
    <p:sldId id="285" r:id="rId7"/>
    <p:sldId id="275" r:id="rId8"/>
    <p:sldId id="277" r:id="rId9"/>
    <p:sldId id="258" r:id="rId10"/>
    <p:sldId id="286" r:id="rId11"/>
    <p:sldId id="287" r:id="rId12"/>
    <p:sldId id="257" r:id="rId13"/>
    <p:sldId id="266" r:id="rId14"/>
    <p:sldId id="265" r:id="rId15"/>
    <p:sldId id="288" r:id="rId16"/>
    <p:sldId id="259" r:id="rId17"/>
    <p:sldId id="263" r:id="rId18"/>
    <p:sldId id="261" r:id="rId19"/>
    <p:sldId id="264" r:id="rId20"/>
    <p:sldId id="260" r:id="rId21"/>
    <p:sldId id="262" r:id="rId22"/>
    <p:sldId id="280" r:id="rId23"/>
    <p:sldId id="281" r:id="rId24"/>
    <p:sldId id="28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49" autoAdjust="0"/>
  </p:normalViewPr>
  <p:slideViewPr>
    <p:cSldViewPr snapToGrid="0">
      <p:cViewPr>
        <p:scale>
          <a:sx n="100" d="100"/>
          <a:sy n="100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4CD5B-089F-441E-91E1-8A426504B1A6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17AD2-5B06-47BB-B6D9-B5EAE1A783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1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7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结直肠癌是由癌基因和抑癌基因突变积累引起的，其中一些导致</a:t>
            </a:r>
            <a:r>
              <a:rPr lang="en-US" altLang="zh-CN" dirty="0"/>
              <a:t>β-</a:t>
            </a:r>
            <a:r>
              <a:rPr lang="zh-CN" altLang="en-US" dirty="0"/>
              <a:t>连环蛋白信号转导异常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55292-9DE7-4025-BCF5-3851635EDE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8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Week4</a:t>
            </a:r>
            <a:r>
              <a:rPr lang="zh-CN" altLang="en-US" dirty="0"/>
              <a:t>和</a:t>
            </a:r>
            <a:r>
              <a:rPr lang="en-US" altLang="zh-CN" dirty="0"/>
              <a:t>week7</a:t>
            </a:r>
            <a:r>
              <a:rPr lang="zh-CN" altLang="en-US" dirty="0"/>
              <a:t>相较于</a:t>
            </a:r>
            <a:r>
              <a:rPr lang="en-US" altLang="zh-CN" dirty="0"/>
              <a:t>control</a:t>
            </a:r>
            <a:r>
              <a:rPr lang="zh-CN" altLang="en-US" dirty="0"/>
              <a:t>组差异表达的基因功能富集分析，很多都富集在结直肠癌的通路上。如</a:t>
            </a:r>
            <a:r>
              <a:rPr lang="en-US" altLang="zh-CN" dirty="0"/>
              <a:t>P13K-Akt</a:t>
            </a:r>
            <a:r>
              <a:rPr lang="zh-CN" altLang="en-US" dirty="0"/>
              <a:t>信号通路，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55292-9DE7-4025-BCF5-3851635EDE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2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48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17AD2-5B06-47BB-B6D9-B5EAE1A7836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5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A932A-F618-45C2-95A5-E6F8BDB75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FA60C0-A23F-4C68-B3FA-1289F0E03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0678F-25ED-47B9-AD91-D68E29D8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E5377-3707-4061-9D1E-3C25796D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0BD111-EC92-4B2F-8E39-9E436D2A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9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FF49C-6E9C-4CCF-AFB7-2D37486B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744F32-022C-4065-A56F-B95EEC6B1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B3E8C-7E70-4F5F-8DB8-15280BC2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3E400-4513-4CC1-B5E4-044E4F29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8BBBB-526D-4EA9-A15A-DA3430B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0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CD97AD-1C04-4ED8-9DC6-37DA18363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64FB1C-9AC9-475D-9383-1673E13D5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E1A16-F54E-41ED-A424-4A6134B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DAF24-472D-4679-9624-D859AB8E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D878E6-6A7E-4324-8B2B-DA765B9D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2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5E344-548E-480C-9FCC-3F5FC786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4B68F-35A3-4722-AF85-1FD61DBC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79C6F0-BCB7-449D-88F5-D085235E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A0AEF-0CC0-4534-ABB9-F94188AA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EAD3B-0CE8-4037-99EE-7F736755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69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40557-E6A4-46A4-BD82-907EE515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26063-18A6-4025-BAC6-A3C1DD678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2024F-6A6C-42D0-B7A9-3CBF64A4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594BF-BCD4-47F3-A459-8721C092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6700B-C647-492B-B946-B0691C52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2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3A5A-067A-4D94-A716-7EBFD1D7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A917A-5B38-4B74-B046-481C7178F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664660-B963-4B47-B204-8C10BE6AC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90F315-7B63-4FCD-A397-EF7ADD0E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A5E39F-7BDF-4B9B-9324-49464937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DCF71A-94C3-4481-986F-690A884D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46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EF95F-5DC5-4B6B-9D3A-C3AFDD6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5C78B-369D-4579-8A6E-7D3ABE675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E98F11-0788-43FF-885C-B7CD3D62C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DD7A85-685F-4690-852C-A6754A071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1AD80A-3E5F-4DA4-BB5F-1A4C2E6F9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291772-77B0-4FD6-A30C-F6D88822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8311FA-9FAB-411C-B938-8EB53A99C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2A4624-C508-4FD4-8468-462D0DC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8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D2391-C912-4C53-9323-F42F319B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B360AF-42C1-49B4-857D-A3E93745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BFC083-B1D3-4E97-A818-75BF2AA8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067ABC-A411-4878-9BCF-6B7C7F99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85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3514A8-0BA6-4E5E-9529-5D3147F2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DF88C7-E1F3-4459-BDF8-4C3DE6FE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6F335-ABAB-47F1-96BA-5E5B2EC9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3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88CA8-8C6E-4A87-B50F-91433F4A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FD47-8D8E-4CEB-9BB7-8CDE39C3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017A1-1AD4-4027-87F8-1D10D2B4D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70C48C-A973-4D73-A27F-32F815FF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CBAA5F-C007-4830-8788-953EDE81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37EFF4-4D5F-4CC7-BF53-5505A254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7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599FC-7E5A-401B-9E1C-A4C4D1FF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BCE60E-673F-4432-B6A4-FE9CF964E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A4C3EA-9A86-4D5A-BDE4-39387D1BA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340861-3A0F-4113-B273-22371C3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9F245B-FCB5-4BA5-9204-B966C578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8C8CB-DF2E-4A01-9110-F788C671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6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B10B3-7DB3-414C-BA13-65987777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D6705D-812F-4830-A814-8604D9F3F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1F960F-D71A-4D5A-A0CB-4EEF6756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044D-B300-4BEB-95D2-31EAC30BDBDF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014155-D7A2-4423-9AAE-1B0332037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4CAF9-9291-4285-95EA-2D23D0D5A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C8374-B440-40E7-8906-1F5DD0473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8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2B7042-E2D8-4889-BF08-D4CB73921EE4}"/>
              </a:ext>
            </a:extLst>
          </p:cNvPr>
          <p:cNvSpPr txBox="1"/>
          <p:nvPr/>
        </p:nvSpPr>
        <p:spPr>
          <a:xfrm>
            <a:off x="520831" y="1885361"/>
            <a:ext cx="11150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AOM/DSS</a:t>
            </a:r>
            <a:r>
              <a:rPr lang="zh-CN" altLang="en-US" sz="4000" b="1" dirty="0"/>
              <a:t>小鼠模型中动态表达</a:t>
            </a:r>
            <a:r>
              <a:rPr lang="en-US" altLang="zh-CN" sz="4000" b="1" dirty="0"/>
              <a:t>lncRNA</a:t>
            </a:r>
            <a:r>
              <a:rPr lang="zh-CN" altLang="en-US" sz="4000" b="1" dirty="0"/>
              <a:t>的研究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796794-EE2C-4924-82C4-222436A9E4B9}"/>
              </a:ext>
            </a:extLst>
          </p:cNvPr>
          <p:cNvSpPr txBox="1"/>
          <p:nvPr/>
        </p:nvSpPr>
        <p:spPr>
          <a:xfrm>
            <a:off x="10020300" y="4905375"/>
            <a:ext cx="1514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张敬民</a:t>
            </a:r>
            <a:endParaRPr lang="en-US" altLang="zh-CN" sz="2000" dirty="0"/>
          </a:p>
          <a:p>
            <a:r>
              <a:rPr lang="en-US" altLang="zh-CN" sz="2000" dirty="0"/>
              <a:t>2020.12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00EA04-4754-4D08-8C30-2AB11CEC2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CA934D-C2A7-486D-9A13-E80E349F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48" y="1592138"/>
            <a:ext cx="3617003" cy="34641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7EC05B-92E0-45E4-92EA-9D9A16086171}"/>
              </a:ext>
            </a:extLst>
          </p:cNvPr>
          <p:cNvSpPr txBox="1"/>
          <p:nvPr/>
        </p:nvSpPr>
        <p:spPr>
          <a:xfrm>
            <a:off x="215635" y="207522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差异表达分析：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005C6F-FA62-480B-A7DE-932D85F66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17B36D-12B7-431F-B340-ACB6A492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69" y="1094930"/>
            <a:ext cx="4646223" cy="46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0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EA105C9-BFA2-4734-A7C4-DE0A11773FF6}"/>
              </a:ext>
            </a:extLst>
          </p:cNvPr>
          <p:cNvSpPr txBox="1"/>
          <p:nvPr/>
        </p:nvSpPr>
        <p:spPr>
          <a:xfrm>
            <a:off x="215635" y="207522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差异表达基因的富集分析</a:t>
            </a:r>
            <a:endParaRPr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B1162D-EE3E-4AF5-80BA-EA459932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37" y="850261"/>
            <a:ext cx="11019637" cy="58002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4799B62-9073-4D36-B38F-1AFE67FBA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1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609C5D-2BE6-4032-975C-312EFDC5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84" y="1332362"/>
            <a:ext cx="6432616" cy="5037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24FD6E-B86F-4C0F-8395-274F11F8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15" y="907051"/>
            <a:ext cx="5270469" cy="52897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49571A-B2C7-4DAE-851A-E3DAB4744E38}"/>
              </a:ext>
            </a:extLst>
          </p:cNvPr>
          <p:cNvSpPr txBox="1"/>
          <p:nvPr/>
        </p:nvSpPr>
        <p:spPr>
          <a:xfrm>
            <a:off x="215636" y="271846"/>
            <a:ext cx="8623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maSigPro</a:t>
            </a:r>
            <a:r>
              <a:rPr lang="zh-CN" altLang="en-US" sz="2400" b="1" dirty="0"/>
              <a:t>时间序列分析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鉴定动态表达的基因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F750FA-9C50-4523-8677-A4A2810CA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469172-CF2D-4C34-B747-C04AD5B0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5" y="1541021"/>
            <a:ext cx="7129737" cy="35248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B7A1B1-C943-4360-99A5-FA51DF824E23}"/>
              </a:ext>
            </a:extLst>
          </p:cNvPr>
          <p:cNvSpPr txBox="1"/>
          <p:nvPr/>
        </p:nvSpPr>
        <p:spPr>
          <a:xfrm>
            <a:off x="215636" y="271846"/>
            <a:ext cx="3870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动态表达</a:t>
            </a:r>
            <a:r>
              <a:rPr lang="en-US" altLang="zh-CN" sz="2400" b="1" dirty="0"/>
              <a:t>lncRNA</a:t>
            </a:r>
            <a:r>
              <a:rPr lang="zh-CN" altLang="en-US" sz="2400" b="1" dirty="0"/>
              <a:t>的特征：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FBB34C-4C70-4206-907C-A3FFB7408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407CAD-48F5-4923-9609-9F33EA17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66" y="896648"/>
            <a:ext cx="4977560" cy="55219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2B7960-3C70-4364-96D5-D337B658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32" b="1701"/>
          <a:stretch/>
        </p:blipFill>
        <p:spPr>
          <a:xfrm>
            <a:off x="6772274" y="990600"/>
            <a:ext cx="4505325" cy="54279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5F47A2-3614-4F70-97C7-D4FD7C3312BC}"/>
              </a:ext>
            </a:extLst>
          </p:cNvPr>
          <p:cNvSpPr txBox="1"/>
          <p:nvPr/>
        </p:nvSpPr>
        <p:spPr>
          <a:xfrm>
            <a:off x="215636" y="271846"/>
            <a:ext cx="797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动态表达的</a:t>
            </a:r>
            <a:r>
              <a:rPr lang="en-US" altLang="zh-CN" sz="2400" b="1" dirty="0"/>
              <a:t>coding genes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lncRNAs</a:t>
            </a:r>
            <a:r>
              <a:rPr lang="zh-CN" altLang="en-US" sz="2400" b="1" dirty="0"/>
              <a:t>的功能富集分析：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9C0C41-3D47-4908-BEE2-F4ED30420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C8413F-8A69-4698-B468-22685EA45AA0}"/>
              </a:ext>
            </a:extLst>
          </p:cNvPr>
          <p:cNvSpPr txBox="1"/>
          <p:nvPr/>
        </p:nvSpPr>
        <p:spPr>
          <a:xfrm>
            <a:off x="215636" y="271846"/>
            <a:ext cx="3870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动态表达</a:t>
            </a:r>
            <a:r>
              <a:rPr lang="en-US" altLang="zh-CN" sz="2400" b="1" dirty="0"/>
              <a:t>lncRNA</a:t>
            </a:r>
            <a:r>
              <a:rPr lang="zh-CN" altLang="en-US" sz="2400" b="1" dirty="0"/>
              <a:t>的特征：</a:t>
            </a:r>
            <a:endParaRPr lang="en-US" altLang="zh-CN" sz="2400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FF34E42-C848-480E-9A53-958B2A217E7C}"/>
              </a:ext>
            </a:extLst>
          </p:cNvPr>
          <p:cNvGrpSpPr/>
          <p:nvPr/>
        </p:nvGrpSpPr>
        <p:grpSpPr>
          <a:xfrm>
            <a:off x="529239" y="1388589"/>
            <a:ext cx="10938861" cy="2974805"/>
            <a:chOff x="186339" y="436089"/>
            <a:chExt cx="10938861" cy="29748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834365F-070E-4DAF-8E29-EED6D446B6FE}"/>
                </a:ext>
              </a:extLst>
            </p:cNvPr>
            <p:cNvSpPr txBox="1"/>
            <p:nvPr/>
          </p:nvSpPr>
          <p:spPr>
            <a:xfrm>
              <a:off x="2150930" y="211377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AnnoLnc2</a:t>
              </a:r>
              <a:endParaRPr lang="zh-CN" altLang="en-US" dirty="0"/>
            </a:p>
          </p:txBody>
        </p:sp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1C000329-BD2E-4FB4-87D6-295D7C09E183}"/>
                </a:ext>
              </a:extLst>
            </p:cNvPr>
            <p:cNvSpPr/>
            <p:nvPr/>
          </p:nvSpPr>
          <p:spPr>
            <a:xfrm>
              <a:off x="2324100" y="2559308"/>
              <a:ext cx="981075" cy="14579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318F662-1985-4490-B0AA-205120778272}"/>
                </a:ext>
              </a:extLst>
            </p:cNvPr>
            <p:cNvSpPr txBox="1"/>
            <p:nvPr/>
          </p:nvSpPr>
          <p:spPr>
            <a:xfrm>
              <a:off x="4628651" y="1467445"/>
              <a:ext cx="25812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TargetScan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miRBase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2E0BDC-564B-48E2-B7A8-29B7BF1A4F33}"/>
                </a:ext>
              </a:extLst>
            </p:cNvPr>
            <p:cNvSpPr txBox="1"/>
            <p:nvPr/>
          </p:nvSpPr>
          <p:spPr>
            <a:xfrm>
              <a:off x="7506884" y="1635870"/>
              <a:ext cx="138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miRTarBase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19B38C-5BD2-4CCC-90AC-9FC0AB510711}"/>
                </a:ext>
              </a:extLst>
            </p:cNvPr>
            <p:cNvSpPr txBox="1"/>
            <p:nvPr/>
          </p:nvSpPr>
          <p:spPr>
            <a:xfrm>
              <a:off x="186339" y="2452641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Dynamic-lncRNAs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43A5008-5FE7-499B-8B1E-5A87C3450101}"/>
                </a:ext>
              </a:extLst>
            </p:cNvPr>
            <p:cNvSpPr txBox="1"/>
            <p:nvPr/>
          </p:nvSpPr>
          <p:spPr>
            <a:xfrm>
              <a:off x="4705452" y="2459249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TFs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D27D20-939E-4DFC-B57D-485DB9DD2EE0}"/>
                </a:ext>
              </a:extLst>
            </p:cNvPr>
            <p:cNvSpPr txBox="1"/>
            <p:nvPr/>
          </p:nvSpPr>
          <p:spPr>
            <a:xfrm>
              <a:off x="5656250" y="436089"/>
              <a:ext cx="3107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TCGA miRNA-expressions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Clinical metadata</a:t>
              </a:r>
              <a:endParaRPr lang="zh-CN" altLang="en-US" dirty="0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7A15B616-C6FD-4A8D-8DE3-9D077F1BF63C}"/>
                </a:ext>
              </a:extLst>
            </p:cNvPr>
            <p:cNvSpPr/>
            <p:nvPr/>
          </p:nvSpPr>
          <p:spPr>
            <a:xfrm rot="19932195">
              <a:off x="3595688" y="2225546"/>
              <a:ext cx="981075" cy="14579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0A708AA8-1760-4FFD-B3AC-BB71F1173C67}"/>
                </a:ext>
              </a:extLst>
            </p:cNvPr>
            <p:cNvSpPr/>
            <p:nvPr/>
          </p:nvSpPr>
          <p:spPr>
            <a:xfrm>
              <a:off x="3657600" y="2562285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3471D888-B24D-450B-8506-A9292606D4F3}"/>
                </a:ext>
              </a:extLst>
            </p:cNvPr>
            <p:cNvSpPr/>
            <p:nvPr/>
          </p:nvSpPr>
          <p:spPr>
            <a:xfrm rot="1542100">
              <a:off x="3606000" y="2887515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CC9815E0-481D-4E19-87D2-208774547310}"/>
                </a:ext>
              </a:extLst>
            </p:cNvPr>
            <p:cNvSpPr/>
            <p:nvPr/>
          </p:nvSpPr>
          <p:spPr>
            <a:xfrm>
              <a:off x="6379549" y="1790520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A48B08C-5D38-48B9-A35E-507D9A3D8F45}"/>
                </a:ext>
              </a:extLst>
            </p:cNvPr>
            <p:cNvSpPr txBox="1"/>
            <p:nvPr/>
          </p:nvSpPr>
          <p:spPr>
            <a:xfrm>
              <a:off x="4705452" y="3041562"/>
              <a:ext cx="1011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Proteins</a:t>
              </a:r>
              <a:endParaRPr lang="zh-CN" altLang="en-US" dirty="0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0E88504A-D78F-4033-AC7A-1FFA06B30404}"/>
                </a:ext>
              </a:extLst>
            </p:cNvPr>
            <p:cNvSpPr/>
            <p:nvPr/>
          </p:nvSpPr>
          <p:spPr>
            <a:xfrm>
              <a:off x="8960824" y="1788305"/>
              <a:ext cx="971051" cy="1648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D604E71-A485-4B8B-9ADC-94C13DE13447}"/>
                </a:ext>
              </a:extLst>
            </p:cNvPr>
            <p:cNvSpPr txBox="1"/>
            <p:nvPr/>
          </p:nvSpPr>
          <p:spPr>
            <a:xfrm>
              <a:off x="10183409" y="1686043"/>
              <a:ext cx="941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CeRNA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82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63A8D-A738-4C89-AC11-C89DDB67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1" y="1040481"/>
            <a:ext cx="3615570" cy="4548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0465B0-C193-4FF6-A8AF-ECACA0FFF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0481"/>
            <a:ext cx="5668166" cy="51727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4063DB-D229-40A2-ABC7-450E996EEA59}"/>
              </a:ext>
            </a:extLst>
          </p:cNvPr>
          <p:cNvSpPr txBox="1"/>
          <p:nvPr/>
        </p:nvSpPr>
        <p:spPr>
          <a:xfrm>
            <a:off x="215636" y="271846"/>
            <a:ext cx="797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与</a:t>
            </a:r>
            <a:r>
              <a:rPr lang="en-US" altLang="zh-CN" sz="2400" b="1" dirty="0"/>
              <a:t>Dynamic-lncRNAs</a:t>
            </a:r>
            <a:r>
              <a:rPr lang="zh-CN" altLang="en-US" sz="2400" b="1" dirty="0"/>
              <a:t>互作的</a:t>
            </a:r>
            <a:r>
              <a:rPr lang="en-US" altLang="zh-CN" sz="2400" b="1" dirty="0"/>
              <a:t>miRNA</a:t>
            </a:r>
            <a:r>
              <a:rPr lang="zh-CN" altLang="en-US" sz="2400" b="1" dirty="0"/>
              <a:t>差异表达分析：</a:t>
            </a:r>
            <a:endParaRPr lang="en-US" altLang="zh-CN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EF6F05-E095-4F91-9D8D-D775F7970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6D39FDE0-B75A-4173-BA9B-854B9234B28A}"/>
              </a:ext>
            </a:extLst>
          </p:cNvPr>
          <p:cNvGrpSpPr/>
          <p:nvPr/>
        </p:nvGrpSpPr>
        <p:grpSpPr>
          <a:xfrm>
            <a:off x="685800" y="1162356"/>
            <a:ext cx="5022395" cy="4857137"/>
            <a:chOff x="2866918" y="191253"/>
            <a:chExt cx="6520541" cy="64361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B32EF98-6382-4095-BE0E-C2D376844D8E}"/>
                </a:ext>
              </a:extLst>
            </p:cNvPr>
            <p:cNvGrpSpPr/>
            <p:nvPr/>
          </p:nvGrpSpPr>
          <p:grpSpPr>
            <a:xfrm>
              <a:off x="7317246" y="215534"/>
              <a:ext cx="2070213" cy="6387605"/>
              <a:chOff x="7317246" y="191252"/>
              <a:chExt cx="2070213" cy="638760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979819F2-288C-457A-BA24-EE30C76898F7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246" y="191252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105D4680-D2D1-4829-9A66-5CA273E4B5D4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246" y="2374229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313117-5560-4966-9ADB-5BF3693D351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7246" y="4508644"/>
                <a:ext cx="2070213" cy="2070213"/>
              </a:xfrm>
              <a:prstGeom prst="rect">
                <a:avLst/>
              </a:prstGeom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1ED4A65-6FC8-40FB-8DD7-B81CFE3EB34A}"/>
                </a:ext>
              </a:extLst>
            </p:cNvPr>
            <p:cNvGrpSpPr/>
            <p:nvPr/>
          </p:nvGrpSpPr>
          <p:grpSpPr>
            <a:xfrm>
              <a:off x="2866918" y="248403"/>
              <a:ext cx="2070213" cy="6321867"/>
              <a:chOff x="2866918" y="305553"/>
              <a:chExt cx="2070213" cy="632186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1A41137-9577-40D3-B3E6-0DB595615F4F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918" y="305553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5BCFDC57-29B4-4C23-9448-5C579E1C866D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918" y="2374229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6E909CF-5A32-4633-9A27-07B70E4049E0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918" y="4557207"/>
                <a:ext cx="2070213" cy="2070213"/>
              </a:xfrm>
              <a:prstGeom prst="rect">
                <a:avLst/>
              </a:pr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4165121-3DDA-4F57-A280-2B090413104E}"/>
                </a:ext>
              </a:extLst>
            </p:cNvPr>
            <p:cNvGrpSpPr/>
            <p:nvPr/>
          </p:nvGrpSpPr>
          <p:grpSpPr>
            <a:xfrm>
              <a:off x="5040041" y="191253"/>
              <a:ext cx="2070213" cy="6436167"/>
              <a:chOff x="5040041" y="191252"/>
              <a:chExt cx="2070213" cy="6436167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91DC767-D78A-406D-94BF-0A04F693C06E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41" y="191252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2645CB1-0878-44BD-B6A2-C50241617494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41" y="2332273"/>
                <a:ext cx="2070213" cy="2070213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6DC97375-7795-47F5-A76E-01E581B8EFA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041" y="4557206"/>
                <a:ext cx="2070213" cy="2070213"/>
              </a:xfrm>
              <a:prstGeom prst="rect">
                <a:avLst/>
              </a:prstGeom>
            </p:spPr>
          </p:pic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E8DAF97-3FC6-477D-BDDE-A06BFE049388}"/>
              </a:ext>
            </a:extLst>
          </p:cNvPr>
          <p:cNvSpPr txBox="1"/>
          <p:nvPr/>
        </p:nvSpPr>
        <p:spPr>
          <a:xfrm>
            <a:off x="215636" y="271846"/>
            <a:ext cx="7975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与</a:t>
            </a:r>
            <a:r>
              <a:rPr lang="en-US" altLang="zh-CN" sz="2400" b="1" dirty="0"/>
              <a:t>Dynamic-lncRNAs</a:t>
            </a:r>
            <a:r>
              <a:rPr lang="zh-CN" altLang="en-US" sz="2400" b="1" dirty="0"/>
              <a:t>互作的</a:t>
            </a:r>
            <a:r>
              <a:rPr lang="en-US" altLang="zh-CN" sz="2400" b="1" dirty="0"/>
              <a:t>miRNA</a:t>
            </a:r>
            <a:r>
              <a:rPr lang="zh-CN" altLang="en-US" sz="2400" b="1" dirty="0"/>
              <a:t>生存分析：</a:t>
            </a:r>
            <a:endParaRPr lang="en-US" altLang="zh-CN" sz="24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D37BDF6-0FBC-4660-B97C-EACFE0E041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E4AA51A-6C1A-4833-9D4B-E0ABDAE52B66}"/>
              </a:ext>
            </a:extLst>
          </p:cNvPr>
          <p:cNvSpPr txBox="1"/>
          <p:nvPr/>
        </p:nvSpPr>
        <p:spPr>
          <a:xfrm>
            <a:off x="6096000" y="2416569"/>
            <a:ext cx="5575565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筛选到</a:t>
            </a:r>
            <a:r>
              <a:rPr lang="en-US" altLang="zh-CN" dirty="0"/>
              <a:t>36</a:t>
            </a:r>
            <a:r>
              <a:rPr lang="zh-CN" altLang="en-US" dirty="0"/>
              <a:t>个差异表达且与结直肠癌患者预后显著相关的</a:t>
            </a:r>
            <a:r>
              <a:rPr lang="en-US" altLang="zh-CN" dirty="0"/>
              <a:t>lncRNA</a:t>
            </a:r>
            <a:r>
              <a:rPr lang="zh-CN" altLang="en-US" dirty="0"/>
              <a:t>，它们至少和一个</a:t>
            </a:r>
            <a:r>
              <a:rPr lang="en-US" altLang="zh-CN" dirty="0"/>
              <a:t>dy-lncRNAs</a:t>
            </a:r>
            <a:r>
              <a:rPr lang="zh-CN" altLang="en-US" dirty="0"/>
              <a:t>存在三个以上的潜在结合位点，它们被认为是</a:t>
            </a:r>
            <a:r>
              <a:rPr lang="en-US" altLang="zh-CN" dirty="0"/>
              <a:t>ceRNA</a:t>
            </a:r>
            <a:r>
              <a:rPr lang="zh-CN" altLang="en-US" dirty="0"/>
              <a:t>网络中的关键</a:t>
            </a:r>
            <a:r>
              <a:rPr lang="en-US" altLang="zh-CN" dirty="0"/>
              <a:t>miRNA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83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C53118-1475-4DD8-9A9D-035CD249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1" y="646331"/>
            <a:ext cx="6124489" cy="61244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917978-D162-4A18-8F4C-04424CEB627F}"/>
              </a:ext>
            </a:extLst>
          </p:cNvPr>
          <p:cNvSpPr txBox="1"/>
          <p:nvPr/>
        </p:nvSpPr>
        <p:spPr>
          <a:xfrm>
            <a:off x="215636" y="271846"/>
            <a:ext cx="2879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CeRNA</a:t>
            </a:r>
            <a:r>
              <a:rPr lang="zh-CN" altLang="en-US" sz="2400" b="1" dirty="0"/>
              <a:t>网络：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35BBCA-FC96-48DB-8E12-CAC3CEC9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4A54A3-5D25-42B4-B153-69A040BEF11A}"/>
              </a:ext>
            </a:extLst>
          </p:cNvPr>
          <p:cNvSpPr txBox="1"/>
          <p:nvPr/>
        </p:nvSpPr>
        <p:spPr>
          <a:xfrm>
            <a:off x="6184725" y="952291"/>
            <a:ext cx="5982130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筛选通过至少一种实验方法验证过的</a:t>
            </a:r>
            <a:r>
              <a:rPr lang="en-US" altLang="zh-CN" dirty="0"/>
              <a:t>miRNA</a:t>
            </a:r>
            <a:r>
              <a:rPr lang="zh-CN" altLang="en-US" dirty="0"/>
              <a:t>靶标蛋白编码基因，并过滤掉在本实验中没有动态表达的蛋白编码基因，构建了“动态的”</a:t>
            </a:r>
            <a:r>
              <a:rPr lang="en-US" altLang="zh-CN" dirty="0"/>
              <a:t>ceRNA</a:t>
            </a:r>
            <a:r>
              <a:rPr lang="zh-CN" altLang="en-US" dirty="0"/>
              <a:t>网络，认为参与这些网络的</a:t>
            </a:r>
            <a:r>
              <a:rPr lang="en-US" altLang="zh-CN" dirty="0"/>
              <a:t>miRNA</a:t>
            </a:r>
            <a:r>
              <a:rPr lang="zh-CN" altLang="en-US" dirty="0"/>
              <a:t>、</a:t>
            </a:r>
            <a:r>
              <a:rPr lang="en-US" altLang="zh-CN" dirty="0"/>
              <a:t>lncRNAs</a:t>
            </a:r>
            <a:r>
              <a:rPr lang="zh-CN" altLang="en-US" dirty="0"/>
              <a:t>、</a:t>
            </a:r>
            <a:r>
              <a:rPr lang="en-US" altLang="zh-CN" dirty="0"/>
              <a:t>coding-genes</a:t>
            </a:r>
            <a:r>
              <a:rPr lang="zh-CN" altLang="en-US" dirty="0"/>
              <a:t>与结直肠癌的发生发展相关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8941F1-865A-4C50-BDCD-42F2030E5EFC}"/>
              </a:ext>
            </a:extLst>
          </p:cNvPr>
          <p:cNvSpPr txBox="1"/>
          <p:nvPr/>
        </p:nvSpPr>
        <p:spPr>
          <a:xfrm>
            <a:off x="6209870" y="3861555"/>
            <a:ext cx="598213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Trp53</a:t>
            </a:r>
            <a:r>
              <a:rPr lang="zh-CN" altLang="en-US" dirty="0"/>
              <a:t>、</a:t>
            </a:r>
            <a:r>
              <a:rPr lang="en-US" altLang="zh-CN" dirty="0"/>
              <a:t>Myc</a:t>
            </a:r>
            <a:r>
              <a:rPr lang="zh-CN" altLang="en-US" dirty="0"/>
              <a:t>、</a:t>
            </a:r>
            <a:r>
              <a:rPr lang="en-US" altLang="zh-CN" dirty="0"/>
              <a:t>Bcl2111</a:t>
            </a:r>
            <a:r>
              <a:rPr lang="zh-CN" altLang="en-US" dirty="0"/>
              <a:t>等等与结直肠癌相关的基因存在于此</a:t>
            </a:r>
            <a:r>
              <a:rPr lang="en-US" altLang="zh-CN" dirty="0"/>
              <a:t>ceRNA</a:t>
            </a:r>
            <a:r>
              <a:rPr lang="zh-CN" altLang="en-US" dirty="0"/>
              <a:t>网络，且</a:t>
            </a:r>
            <a:r>
              <a:rPr lang="en-US" altLang="zh-CN" dirty="0"/>
              <a:t>miR-155</a:t>
            </a:r>
            <a:r>
              <a:rPr lang="zh-CN" altLang="en-US" dirty="0"/>
              <a:t>被报道与结直肠相关，</a:t>
            </a:r>
            <a:r>
              <a:rPr lang="en-US" altLang="zh-CN" dirty="0"/>
              <a:t>miR-181-5p</a:t>
            </a:r>
            <a:r>
              <a:rPr lang="zh-CN" altLang="en-US" dirty="0"/>
              <a:t>与癌症相关</a:t>
            </a:r>
          </a:p>
        </p:txBody>
      </p:sp>
    </p:spTree>
    <p:extLst>
      <p:ext uri="{BB962C8B-B14F-4D97-AF65-F5344CB8AC3E}">
        <p14:creationId xmlns:p14="http://schemas.microsoft.com/office/powerpoint/2010/main" val="4123638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4FD3308-C310-4313-9020-2AB8A12A396D}"/>
              </a:ext>
            </a:extLst>
          </p:cNvPr>
          <p:cNvSpPr txBox="1"/>
          <p:nvPr/>
        </p:nvSpPr>
        <p:spPr>
          <a:xfrm>
            <a:off x="215636" y="271846"/>
            <a:ext cx="6099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CeRNA</a:t>
            </a:r>
            <a:r>
              <a:rPr lang="zh-CN" altLang="en-US" sz="2400" b="1" dirty="0"/>
              <a:t>网络中动态表达基因的富集分析：</a:t>
            </a:r>
            <a:endParaRPr lang="en-US" altLang="zh-CN" sz="2400" b="1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6057FDE-3658-4D2A-8F3E-8BA7CFBCCCFE}"/>
              </a:ext>
            </a:extLst>
          </p:cNvPr>
          <p:cNvGrpSpPr/>
          <p:nvPr/>
        </p:nvGrpSpPr>
        <p:grpSpPr>
          <a:xfrm>
            <a:off x="893630" y="0"/>
            <a:ext cx="11298370" cy="6785276"/>
            <a:chOff x="3465380" y="-151497"/>
            <a:chExt cx="11298370" cy="678527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B216489-C813-4D6F-817C-3BDD4FF5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380" y="840976"/>
              <a:ext cx="6773424" cy="579280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FE41C87-AC46-40DB-8FE2-F0751AC83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7540" y="-151497"/>
              <a:ext cx="3016210" cy="646331"/>
            </a:xfrm>
            <a:prstGeom prst="rect">
              <a:avLst/>
            </a:prstGeom>
          </p:spPr>
        </p:pic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1D425B89-2AAE-48E4-8167-180D4AC00340}"/>
                </a:ext>
              </a:extLst>
            </p:cNvPr>
            <p:cNvSpPr/>
            <p:nvPr/>
          </p:nvSpPr>
          <p:spPr>
            <a:xfrm rot="16200000">
              <a:off x="4837687" y="2277073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111E71B6-6E22-4E7A-9165-FF76164906E7}"/>
                </a:ext>
              </a:extLst>
            </p:cNvPr>
            <p:cNvSpPr/>
            <p:nvPr/>
          </p:nvSpPr>
          <p:spPr>
            <a:xfrm rot="16200000">
              <a:off x="4837686" y="2436328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441043DB-53F3-406A-84A1-0B508E7DBE94}"/>
                </a:ext>
              </a:extLst>
            </p:cNvPr>
            <p:cNvSpPr/>
            <p:nvPr/>
          </p:nvSpPr>
          <p:spPr>
            <a:xfrm rot="16200000">
              <a:off x="4837686" y="3246830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014CBD38-10B2-41E6-8002-C501AF91BCDF}"/>
                </a:ext>
              </a:extLst>
            </p:cNvPr>
            <p:cNvSpPr/>
            <p:nvPr/>
          </p:nvSpPr>
          <p:spPr>
            <a:xfrm rot="16200000">
              <a:off x="4837687" y="2878334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06703E5D-BA65-45B8-BFE4-50B22EEAE330}"/>
                </a:ext>
              </a:extLst>
            </p:cNvPr>
            <p:cNvSpPr/>
            <p:nvPr/>
          </p:nvSpPr>
          <p:spPr>
            <a:xfrm rot="16200000">
              <a:off x="4837686" y="2724642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37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BC13D3-8E20-4B29-A772-5B4C6E46139B}"/>
              </a:ext>
            </a:extLst>
          </p:cNvPr>
          <p:cNvSpPr txBox="1"/>
          <p:nvPr/>
        </p:nvSpPr>
        <p:spPr>
          <a:xfrm>
            <a:off x="215636" y="271846"/>
            <a:ext cx="209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主要内容：</a:t>
            </a:r>
            <a:endParaRPr lang="en-US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7FFAF-0709-4706-B97B-6F66432773D4}"/>
              </a:ext>
            </a:extLst>
          </p:cNvPr>
          <p:cNvSpPr txBox="1"/>
          <p:nvPr/>
        </p:nvSpPr>
        <p:spPr>
          <a:xfrm>
            <a:off x="1484180" y="1485899"/>
            <a:ext cx="3009900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背景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实验设计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方法与结论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下步计划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752E84-97EE-4B5C-BC2A-B3AFE9B26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6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3F78D7-3FFC-4D44-B9E8-390FB2535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983" r="1808" b="763"/>
          <a:stretch/>
        </p:blipFill>
        <p:spPr>
          <a:xfrm>
            <a:off x="585836" y="1142998"/>
            <a:ext cx="5377091" cy="5400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10DA0F-C8D1-4B12-A672-6BF4A7B88CD3}"/>
              </a:ext>
            </a:extLst>
          </p:cNvPr>
          <p:cNvSpPr txBox="1"/>
          <p:nvPr/>
        </p:nvSpPr>
        <p:spPr>
          <a:xfrm>
            <a:off x="215636" y="271846"/>
            <a:ext cx="5747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Dynamic-lncRNAs</a:t>
            </a:r>
            <a:r>
              <a:rPr lang="zh-CN" altLang="en-US" sz="2400" b="1" dirty="0"/>
              <a:t>与蛋白质的互作网络：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E32FB9-F775-4F58-BF25-8DF0EF859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3A2C7A4-3AD1-4E5F-99FF-B25E5607F50F}"/>
              </a:ext>
            </a:extLst>
          </p:cNvPr>
          <p:cNvGrpSpPr/>
          <p:nvPr/>
        </p:nvGrpSpPr>
        <p:grpSpPr>
          <a:xfrm>
            <a:off x="6217053" y="1142998"/>
            <a:ext cx="5377091" cy="5400675"/>
            <a:chOff x="651956" y="1028698"/>
            <a:chExt cx="5377091" cy="54006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6CABB2-A249-4455-B895-E46F7706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56" y="1028698"/>
              <a:ext cx="5377091" cy="5400675"/>
            </a:xfrm>
            <a:prstGeom prst="rect">
              <a:avLst/>
            </a:prstGeom>
          </p:spPr>
        </p:pic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820465EB-2624-4F47-9317-85F2A7E0CC20}"/>
                </a:ext>
              </a:extLst>
            </p:cNvPr>
            <p:cNvSpPr/>
            <p:nvPr/>
          </p:nvSpPr>
          <p:spPr>
            <a:xfrm rot="16200000">
              <a:off x="1194708" y="2934202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54C54E83-22D9-4BE6-B38F-C1FB94E119A4}"/>
                </a:ext>
              </a:extLst>
            </p:cNvPr>
            <p:cNvSpPr/>
            <p:nvPr/>
          </p:nvSpPr>
          <p:spPr>
            <a:xfrm rot="16200000">
              <a:off x="1032783" y="4010527"/>
              <a:ext cx="66582" cy="2840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64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41FC44-FFCC-453C-9363-267FE11A3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" t="1237" r="810" b="1168"/>
          <a:stretch/>
        </p:blipFill>
        <p:spPr>
          <a:xfrm>
            <a:off x="581025" y="1077679"/>
            <a:ext cx="5381902" cy="533680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BA10BEC-1411-4741-ADB6-8C622687D426}"/>
              </a:ext>
            </a:extLst>
          </p:cNvPr>
          <p:cNvGrpSpPr/>
          <p:nvPr/>
        </p:nvGrpSpPr>
        <p:grpSpPr>
          <a:xfrm>
            <a:off x="6544458" y="1308966"/>
            <a:ext cx="5262663" cy="4874227"/>
            <a:chOff x="1321041" y="207308"/>
            <a:chExt cx="7340359" cy="6584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D3BE43F-D231-4E1E-BE00-BED9019DA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17" t="3024" r="11392" b="957"/>
            <a:stretch/>
          </p:blipFill>
          <p:spPr>
            <a:xfrm>
              <a:off x="1321041" y="207308"/>
              <a:ext cx="6363454" cy="65849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1572CDE-273D-4675-B93E-E3D339E16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5400" y="4884594"/>
              <a:ext cx="2286000" cy="85725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9DF06BB-3F5B-4720-A310-8886DCD7F1FB}"/>
              </a:ext>
            </a:extLst>
          </p:cNvPr>
          <p:cNvSpPr txBox="1"/>
          <p:nvPr/>
        </p:nvSpPr>
        <p:spPr>
          <a:xfrm>
            <a:off x="215636" y="271846"/>
            <a:ext cx="5747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Dynamic-lncRNAs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TFs</a:t>
            </a:r>
            <a:r>
              <a:rPr lang="zh-CN" altLang="en-US" sz="2400" b="1" dirty="0"/>
              <a:t>的互作网络：</a:t>
            </a:r>
            <a:endParaRPr lang="en-US" altLang="zh-CN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BF791B-151A-4E47-830F-18647F049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51C573-4BE0-4EE8-A553-3541A3501B98}"/>
              </a:ext>
            </a:extLst>
          </p:cNvPr>
          <p:cNvSpPr txBox="1"/>
          <p:nvPr/>
        </p:nvSpPr>
        <p:spPr>
          <a:xfrm>
            <a:off x="215636" y="271846"/>
            <a:ext cx="1717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总结：</a:t>
            </a:r>
            <a:endParaRPr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97895B-8288-4921-AB36-3C8E190F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1870A0-8341-4330-819A-977B8F7FAA0C}"/>
              </a:ext>
            </a:extLst>
          </p:cNvPr>
          <p:cNvSpPr txBox="1"/>
          <p:nvPr/>
        </p:nvSpPr>
        <p:spPr>
          <a:xfrm>
            <a:off x="5791760" y="60306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https://github.com/jmzhang1911/CRC_lncRNA_backup5.0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844F36-7EC5-4B4A-85FD-689A1E80393E}"/>
              </a:ext>
            </a:extLst>
          </p:cNvPr>
          <p:cNvSpPr txBox="1"/>
          <p:nvPr/>
        </p:nvSpPr>
        <p:spPr>
          <a:xfrm>
            <a:off x="666750" y="1104900"/>
            <a:ext cx="9914164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本研究通过对</a:t>
            </a:r>
            <a:r>
              <a:rPr lang="en-US" altLang="zh-CN" dirty="0"/>
              <a:t>AOM/DSS</a:t>
            </a:r>
            <a:r>
              <a:rPr lang="zh-CN" altLang="en-US" dirty="0"/>
              <a:t>小鼠模型中时间点的</a:t>
            </a:r>
            <a:r>
              <a:rPr lang="en-US" altLang="zh-CN" dirty="0"/>
              <a:t>RNA-Seq</a:t>
            </a:r>
            <a:r>
              <a:rPr lang="zh-CN" altLang="en-US" dirty="0"/>
              <a:t>测序数据探究结直肠癌的发展，利用公共数据库</a:t>
            </a:r>
            <a:r>
              <a:rPr lang="en-US" altLang="zh-CN" dirty="0"/>
              <a:t>lncRNA</a:t>
            </a:r>
            <a:r>
              <a:rPr lang="zh-CN" altLang="en-US" dirty="0"/>
              <a:t>的注释，从而鉴定了</a:t>
            </a:r>
            <a:r>
              <a:rPr lang="en-US" altLang="zh-CN" dirty="0"/>
              <a:t>807</a:t>
            </a:r>
            <a:r>
              <a:rPr lang="zh-CN" altLang="en-US" dirty="0"/>
              <a:t>个动态表达的</a:t>
            </a:r>
            <a:r>
              <a:rPr lang="en-US" altLang="zh-CN" dirty="0"/>
              <a:t>lncRNA</a:t>
            </a:r>
            <a:r>
              <a:rPr lang="zh-CN" altLang="en-US" dirty="0"/>
              <a:t>，其中</a:t>
            </a:r>
            <a:r>
              <a:rPr lang="en-US" altLang="zh-CN" dirty="0"/>
              <a:t>659</a:t>
            </a:r>
            <a:r>
              <a:rPr lang="zh-CN" altLang="en-US" dirty="0"/>
              <a:t>个与结直肠癌相关通路中的基因共表达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/>
              <a:t>TCGA</a:t>
            </a:r>
            <a:r>
              <a:rPr lang="zh-CN" altLang="en-US" dirty="0"/>
              <a:t>数据库挖掘了在结肠癌患者中差异表达且与患者生存显著相关的</a:t>
            </a:r>
            <a:r>
              <a:rPr lang="en-US" altLang="zh-CN" dirty="0"/>
              <a:t>miRNA</a:t>
            </a:r>
            <a:r>
              <a:rPr lang="zh-CN" altLang="en-US" dirty="0"/>
              <a:t>，整合通过实验证明的</a:t>
            </a:r>
            <a:r>
              <a:rPr lang="en-US" altLang="zh-CN" dirty="0"/>
              <a:t>miRNA</a:t>
            </a:r>
            <a:r>
              <a:rPr lang="zh-CN" altLang="en-US" dirty="0"/>
              <a:t>靶基因，构建了</a:t>
            </a:r>
            <a:r>
              <a:rPr lang="en-US" altLang="zh-CN" dirty="0"/>
              <a:t>”</a:t>
            </a:r>
            <a:r>
              <a:rPr lang="zh-CN" altLang="en-US" dirty="0"/>
              <a:t>动态</a:t>
            </a:r>
            <a:r>
              <a:rPr lang="en-US" altLang="zh-CN" dirty="0"/>
              <a:t>”ceRNA</a:t>
            </a:r>
            <a:r>
              <a:rPr lang="zh-CN" altLang="en-US" dirty="0"/>
              <a:t>网络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通过动态</a:t>
            </a:r>
            <a:r>
              <a:rPr lang="en-US" altLang="zh-CN" dirty="0"/>
              <a:t>lncRNA</a:t>
            </a:r>
            <a:r>
              <a:rPr lang="zh-CN" altLang="en-US" dirty="0"/>
              <a:t>和</a:t>
            </a:r>
            <a:r>
              <a:rPr lang="en-US" altLang="zh-CN" dirty="0"/>
              <a:t>TFs</a:t>
            </a:r>
            <a:r>
              <a:rPr lang="zh-CN" altLang="en-US" dirty="0"/>
              <a:t>的相互作用发现，与动态</a:t>
            </a:r>
            <a:r>
              <a:rPr lang="en-US" altLang="zh-CN" dirty="0"/>
              <a:t>lncRNA</a:t>
            </a:r>
            <a:r>
              <a:rPr lang="zh-CN" altLang="en-US" dirty="0"/>
              <a:t>互作的</a:t>
            </a:r>
            <a:r>
              <a:rPr lang="en-US" altLang="zh-CN" dirty="0"/>
              <a:t>TFs</a:t>
            </a:r>
            <a:r>
              <a:rPr lang="zh-CN" altLang="en-US" dirty="0"/>
              <a:t>主要与组蛋白修饰相关，而互作的</a:t>
            </a:r>
            <a:r>
              <a:rPr lang="en-US" altLang="zh-CN" dirty="0"/>
              <a:t>Protein</a:t>
            </a:r>
            <a:r>
              <a:rPr lang="zh-CN" altLang="en-US" dirty="0"/>
              <a:t>主要与</a:t>
            </a:r>
            <a:r>
              <a:rPr lang="en-US" altLang="zh-CN" dirty="0"/>
              <a:t>mRNA</a:t>
            </a:r>
            <a:r>
              <a:rPr lang="zh-CN" altLang="en-US" dirty="0"/>
              <a:t>剪切相关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很多信息需还需要进一步挖掘</a:t>
            </a:r>
          </a:p>
        </p:txBody>
      </p:sp>
    </p:spTree>
    <p:extLst>
      <p:ext uri="{BB962C8B-B14F-4D97-AF65-F5344CB8AC3E}">
        <p14:creationId xmlns:p14="http://schemas.microsoft.com/office/powerpoint/2010/main" val="3766140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851254-0276-47BE-A31C-180287F59DE0}"/>
              </a:ext>
            </a:extLst>
          </p:cNvPr>
          <p:cNvSpPr txBox="1"/>
          <p:nvPr/>
        </p:nvSpPr>
        <p:spPr>
          <a:xfrm>
            <a:off x="215636" y="271846"/>
            <a:ext cx="1717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下步计划：</a:t>
            </a:r>
            <a:endParaRPr lang="en-US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AECC33-E6CC-45F8-8E8A-C790A4A35B86}"/>
              </a:ext>
            </a:extLst>
          </p:cNvPr>
          <p:cNvSpPr txBox="1"/>
          <p:nvPr/>
        </p:nvSpPr>
        <p:spPr>
          <a:xfrm>
            <a:off x="666750" y="1514475"/>
            <a:ext cx="847725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预测动态表达</a:t>
            </a:r>
            <a:r>
              <a:rPr lang="en-US" altLang="zh-CN" dirty="0"/>
              <a:t>lncRNA</a:t>
            </a:r>
            <a:r>
              <a:rPr lang="zh-CN" altLang="en-US" dirty="0"/>
              <a:t>在细胞中的位置，从而进一步筛选关键的</a:t>
            </a:r>
            <a:r>
              <a:rPr lang="en-US" altLang="zh-CN" dirty="0"/>
              <a:t>lncRNA</a:t>
            </a:r>
            <a:r>
              <a:rPr lang="zh-CN" altLang="en-US" dirty="0"/>
              <a:t>和靶基因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通过查阅文献进一步整理对构建的网络，更进一步挖掘信息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探索动态表达</a:t>
            </a:r>
            <a:r>
              <a:rPr lang="en-US" altLang="zh-CN" dirty="0"/>
              <a:t>lncRNA</a:t>
            </a:r>
            <a:r>
              <a:rPr lang="zh-CN" altLang="en-US" dirty="0"/>
              <a:t>在结肠癌发展中与表观遗传关系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8A1C63-9881-4660-9D1E-E4D44F4AE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A06A76-2937-46ED-9C37-D57907BF5B53}"/>
              </a:ext>
            </a:extLst>
          </p:cNvPr>
          <p:cNvSpPr txBox="1"/>
          <p:nvPr/>
        </p:nvSpPr>
        <p:spPr>
          <a:xfrm>
            <a:off x="2469472" y="1991305"/>
            <a:ext cx="7253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感谢各位老师和同学的聆听</a:t>
            </a:r>
            <a:endParaRPr lang="en-US" altLang="zh-CN" sz="3200" b="1" dirty="0"/>
          </a:p>
          <a:p>
            <a:pPr algn="ctr"/>
            <a:r>
              <a:rPr lang="zh-CN" altLang="en-US" sz="3200" b="1" dirty="0"/>
              <a:t>欢迎批评指正！！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23FF11-01FB-404D-AE3A-828255BD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8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3ECC1C-45BD-4091-B45A-D60198852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79" b="1296"/>
          <a:stretch/>
        </p:blipFill>
        <p:spPr>
          <a:xfrm>
            <a:off x="6178676" y="1730771"/>
            <a:ext cx="6005913" cy="34319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9ACD42-63A5-4AE4-96BD-A09709354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C3C6EC-2CA3-4FC3-97C5-3F0AB12518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5" t="1656" r="2987" b="4734"/>
          <a:stretch/>
        </p:blipFill>
        <p:spPr>
          <a:xfrm>
            <a:off x="0" y="1713015"/>
            <a:ext cx="6093759" cy="34319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EF206D-FD55-499B-816C-88EBAB6D2E1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结直肠癌的分布，患病率及死亡率：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70754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12E05E-CBB9-4084-AF8D-86859EEB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64CA36-42E5-41D9-9AF4-F7C5B47FC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" r="9676" b="1238"/>
          <a:stretch/>
        </p:blipFill>
        <p:spPr>
          <a:xfrm>
            <a:off x="813371" y="1356787"/>
            <a:ext cx="4940479" cy="3411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4AA38-C91C-4DFA-8A48-B3BB11B7B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152" y="1857815"/>
            <a:ext cx="5670590" cy="2409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9E5D03-BA98-4E13-9A34-BD9640D86025}"/>
              </a:ext>
            </a:extLst>
          </p:cNvPr>
          <p:cNvSpPr txBox="1"/>
          <p:nvPr/>
        </p:nvSpPr>
        <p:spPr>
          <a:xfrm>
            <a:off x="2450238" y="5193436"/>
            <a:ext cx="164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结直肠癌发生过程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F3F98D-4ECD-43F9-A993-E4A1AA72D3EB}"/>
              </a:ext>
            </a:extLst>
          </p:cNvPr>
          <p:cNvSpPr txBox="1"/>
          <p:nvPr/>
        </p:nvSpPr>
        <p:spPr>
          <a:xfrm>
            <a:off x="8124147" y="5193436"/>
            <a:ext cx="229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AOM/DSS</a:t>
            </a:r>
            <a:r>
              <a:rPr lang="zh-CN" altLang="en-US" sz="1400" b="1" dirty="0"/>
              <a:t>小鼠模型构建</a:t>
            </a:r>
            <a:endParaRPr lang="en-US" altLang="zh-CN" sz="1400" b="1" dirty="0"/>
          </a:p>
          <a:p>
            <a:r>
              <a:rPr lang="en-US" altLang="zh-CN" sz="1000" dirty="0"/>
              <a:t>AOM</a:t>
            </a:r>
            <a:r>
              <a:rPr lang="zh-CN" altLang="en-US" sz="1000" dirty="0"/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乙氧基甲烷</a:t>
            </a:r>
            <a:endParaRPr lang="en-US" altLang="zh-CN" sz="1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100" dirty="0">
                <a:ea typeface="等线" panose="02010600030101010101" pitchFamily="2" charset="-122"/>
                <a:cs typeface="Times New Roman" panose="02020603050405020304" pitchFamily="18" charset="0"/>
              </a:rPr>
              <a:t>DSS</a:t>
            </a:r>
            <a:r>
              <a:rPr lang="zh-CN" altLang="en-US" sz="1100" dirty="0"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葡聚糖硫酸钠</a:t>
            </a:r>
            <a:endParaRPr lang="zh-CN" altLang="en-US" sz="1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CFFF52-E1A0-462D-AEA4-B0DC1EE7FB0E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结直肠癌及</a:t>
            </a:r>
            <a:r>
              <a:rPr lang="en-US" altLang="zh-CN" sz="2400" b="1" dirty="0"/>
              <a:t>AOM/DSS</a:t>
            </a:r>
            <a:r>
              <a:rPr lang="zh-CN" altLang="en-US" sz="2400" b="1" dirty="0"/>
              <a:t>小鼠模型背景：</a:t>
            </a:r>
            <a:endParaRPr lang="en-US" altLang="zh-CN" sz="24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AD9286-94E6-48B0-9FA2-9C5BCA5AD502}"/>
              </a:ext>
            </a:extLst>
          </p:cNvPr>
          <p:cNvSpPr/>
          <p:nvPr/>
        </p:nvSpPr>
        <p:spPr>
          <a:xfrm>
            <a:off x="4092607" y="6306218"/>
            <a:ext cx="1383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100" dirty="0" err="1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Terzić</a:t>
            </a:r>
            <a:r>
              <a:rPr lang="en-US" sz="1400" kern="100" dirty="0">
                <a:solidFill>
                  <a:srgbClr val="22222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et al 2010</a:t>
            </a:r>
            <a:endParaRPr 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A67CC4-D4A0-4ACF-A83B-5789D6943158}"/>
              </a:ext>
            </a:extLst>
          </p:cNvPr>
          <p:cNvSpPr txBox="1"/>
          <p:nvPr/>
        </p:nvSpPr>
        <p:spPr>
          <a:xfrm>
            <a:off x="9567561" y="6306218"/>
            <a:ext cx="2232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</a:t>
            </a:r>
            <a:r>
              <a:rPr lang="en-US" altLang="zh-CN" sz="14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Robertis</a:t>
            </a:r>
            <a:r>
              <a:rPr lang="en-US" altLang="zh-CN" sz="14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 et al 2011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0398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C75F41-DF79-4BEA-A7EC-E7982231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2EA783-0620-4702-BA89-F3C9701253A1}"/>
              </a:ext>
            </a:extLst>
          </p:cNvPr>
          <p:cNvSpPr txBox="1"/>
          <p:nvPr/>
        </p:nvSpPr>
        <p:spPr>
          <a:xfrm>
            <a:off x="215636" y="271846"/>
            <a:ext cx="4194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Long non-coding RNA</a:t>
            </a:r>
            <a:r>
              <a:rPr lang="zh-CN" altLang="en-US" sz="2400" b="1" dirty="0"/>
              <a:t>：</a:t>
            </a:r>
            <a:endParaRPr lang="en-US" altLang="zh-CN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8597CC-021C-4E20-B26A-136F9C897211}"/>
              </a:ext>
            </a:extLst>
          </p:cNvPr>
          <p:cNvSpPr txBox="1"/>
          <p:nvPr/>
        </p:nvSpPr>
        <p:spPr>
          <a:xfrm>
            <a:off x="9368699" y="6432265"/>
            <a:ext cx="2630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Peinado</a:t>
            </a:r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Herrera et al. 2018)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76FA6-4CC4-488B-9FEB-E38C278F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18" y="1660553"/>
            <a:ext cx="7588799" cy="37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6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CB3A4C-0194-4BEB-9389-66ACBC47DCFA}"/>
              </a:ext>
            </a:extLst>
          </p:cNvPr>
          <p:cNvSpPr txBox="1"/>
          <p:nvPr/>
        </p:nvSpPr>
        <p:spPr>
          <a:xfrm>
            <a:off x="215636" y="271846"/>
            <a:ext cx="4194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研究癌症中</a:t>
            </a:r>
            <a:r>
              <a:rPr lang="en-US" altLang="zh-CN" sz="2400" b="1" dirty="0"/>
              <a:t>lncRNA</a:t>
            </a:r>
            <a:r>
              <a:rPr lang="zh-CN" altLang="en-US" sz="2400" b="1" dirty="0"/>
              <a:t>的意义：</a:t>
            </a:r>
            <a:endParaRPr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54621-A9C2-4EA9-8D94-0A7DF1ABF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42D14D-088C-4360-9D71-E3A7266004B8}"/>
              </a:ext>
            </a:extLst>
          </p:cNvPr>
          <p:cNvSpPr txBox="1"/>
          <p:nvPr/>
        </p:nvSpPr>
        <p:spPr>
          <a:xfrm>
            <a:off x="666750" y="1514475"/>
            <a:ext cx="9914164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lncRNA</a:t>
            </a:r>
            <a:r>
              <a:rPr lang="zh-CN" altLang="en-US" dirty="0"/>
              <a:t>具有高度特异性和敏感性，可作为肿瘤发生的生物标志物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lncRNA</a:t>
            </a:r>
            <a:r>
              <a:rPr lang="zh-CN" altLang="en-US" dirty="0"/>
              <a:t>可相对稳定的从体液提取，在细胞外液可以检测到</a:t>
            </a:r>
            <a:r>
              <a:rPr lang="en-US" altLang="zh-CN" dirty="0"/>
              <a:t>lncRNA</a:t>
            </a:r>
            <a:r>
              <a:rPr lang="zh-CN" altLang="en-US" dirty="0"/>
              <a:t>水平的变化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为基因表达调控网络这个维度揭示生命体的复杂性提供途径</a:t>
            </a:r>
          </a:p>
        </p:txBody>
      </p:sp>
    </p:spTree>
    <p:extLst>
      <p:ext uri="{BB962C8B-B14F-4D97-AF65-F5344CB8AC3E}">
        <p14:creationId xmlns:p14="http://schemas.microsoft.com/office/powerpoint/2010/main" val="143562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DC8A9F-7390-41B4-902D-CB3FE99B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B66AE1-BE3D-447F-9D6B-0BDF55BF89A5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技术路线：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4EE7EF-4B6B-4660-863B-1CE23B85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49" y="733511"/>
            <a:ext cx="5045151" cy="598436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59CA93-AA22-4F76-8E83-8FE125DFB75B}"/>
              </a:ext>
            </a:extLst>
          </p:cNvPr>
          <p:cNvGrpSpPr/>
          <p:nvPr/>
        </p:nvGrpSpPr>
        <p:grpSpPr>
          <a:xfrm>
            <a:off x="8078744" y="1722681"/>
            <a:ext cx="4042235" cy="4249862"/>
            <a:chOff x="8149765" y="1049376"/>
            <a:chExt cx="4042235" cy="424986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010DD5A-D44D-4A27-B56C-34309C51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0521" y="1049376"/>
              <a:ext cx="3911477" cy="86421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A00DC97-6C42-4C6D-99A0-4A6D5D6D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9765" y="3181480"/>
              <a:ext cx="4042235" cy="107329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2AABC4F-8564-4A99-89DD-E96FEF1A8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9765" y="2075567"/>
              <a:ext cx="3911478" cy="94393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B5F6FA2-8131-4DF7-95F4-871B88F4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9765" y="4345735"/>
              <a:ext cx="4042235" cy="953503"/>
            </a:xfrm>
            <a:prstGeom prst="rect">
              <a:avLst/>
            </a:prstGeom>
          </p:spPr>
        </p:pic>
      </p:grpSp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A7B82A64-AC32-4FE4-A431-79828ED6A62C}"/>
              </a:ext>
            </a:extLst>
          </p:cNvPr>
          <p:cNvGraphicFramePr>
            <a:graphicFrameLocks noGrp="1"/>
          </p:cNvGraphicFramePr>
          <p:nvPr/>
        </p:nvGraphicFramePr>
        <p:xfrm>
          <a:off x="5043560" y="885457"/>
          <a:ext cx="4481248" cy="3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312">
                  <a:extLst>
                    <a:ext uri="{9D8B030D-6E8A-4147-A177-3AD203B41FA5}">
                      <a16:colId xmlns:a16="http://schemas.microsoft.com/office/drawing/2014/main" val="2238484834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610215489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61778701"/>
                    </a:ext>
                  </a:extLst>
                </a:gridCol>
                <a:gridCol w="1120312">
                  <a:extLst>
                    <a:ext uri="{9D8B030D-6E8A-4147-A177-3AD203B41FA5}">
                      <a16:colId xmlns:a16="http://schemas.microsoft.com/office/drawing/2014/main" val="3984341557"/>
                    </a:ext>
                  </a:extLst>
                </a:gridCol>
              </a:tblGrid>
              <a:tr h="390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week10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98814"/>
                  </a:ext>
                </a:extLst>
              </a:tr>
            </a:tbl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CFE0D73-E415-4A47-92EB-97E6A1065485}"/>
              </a:ext>
            </a:extLst>
          </p:cNvPr>
          <p:cNvCxnSpPr/>
          <p:nvPr/>
        </p:nvCxnSpPr>
        <p:spPr>
          <a:xfrm flipH="1">
            <a:off x="2991775" y="1080614"/>
            <a:ext cx="2051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9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88A615E-A2D9-4FBB-8EE9-FB9016DFB1F0}"/>
              </a:ext>
            </a:extLst>
          </p:cNvPr>
          <p:cNvGrpSpPr/>
          <p:nvPr/>
        </p:nvGrpSpPr>
        <p:grpSpPr>
          <a:xfrm>
            <a:off x="1544715" y="618094"/>
            <a:ext cx="8142900" cy="6164551"/>
            <a:chOff x="1544715" y="618094"/>
            <a:chExt cx="8142900" cy="61645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D82EDC-F4B4-476C-82D7-8D1D4198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4715" y="652356"/>
              <a:ext cx="4013597" cy="269405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AFCDDA-911F-41E1-B150-A0ABAACEF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693" y="618094"/>
              <a:ext cx="4076922" cy="276258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EE4A97-C9B9-4F32-BC7D-CA4D0188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990" y="3761185"/>
              <a:ext cx="3722703" cy="24965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CD2EB8-FFE0-47B9-A5B8-D47A4254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5664" y="3429000"/>
              <a:ext cx="3449807" cy="335364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545193B-C6C2-4DB3-A371-4731F7D81F57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质控：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43621B-1E96-4E2E-9C48-4043404FC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5583E7-BAA4-4953-A290-083376B10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19" y="502678"/>
            <a:ext cx="8136755" cy="2757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EA1692-C881-47C6-B752-15A86E22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086" y="3429000"/>
            <a:ext cx="8469823" cy="28385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E7DBEA-55AF-4EC1-AB2B-B4CE2DB232D3}"/>
              </a:ext>
            </a:extLst>
          </p:cNvPr>
          <p:cNvSpPr txBox="1"/>
          <p:nvPr/>
        </p:nvSpPr>
        <p:spPr>
          <a:xfrm>
            <a:off x="215636" y="271846"/>
            <a:ext cx="1151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样本聚类：</a:t>
            </a:r>
            <a:endParaRPr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175792-8161-42A8-BB17-5E60742BA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90" y="0"/>
            <a:ext cx="30162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645</Words>
  <Application>Microsoft Office PowerPoint</Application>
  <PresentationFormat>宽屏</PresentationFormat>
  <Paragraphs>75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Mengyu</dc:creator>
  <cp:lastModifiedBy>jmzhang</cp:lastModifiedBy>
  <cp:revision>120</cp:revision>
  <dcterms:created xsi:type="dcterms:W3CDTF">2020-12-13T11:56:55Z</dcterms:created>
  <dcterms:modified xsi:type="dcterms:W3CDTF">2020-12-15T12:55:37Z</dcterms:modified>
</cp:coreProperties>
</file>